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43"/>
  </p:normalViewPr>
  <p:slideViewPr>
    <p:cSldViewPr snapToGrid="0" snapToObjects="1">
      <p:cViewPr varScale="1">
        <p:scale>
          <a:sx n="121" d="100"/>
          <a:sy n="121" d="100"/>
        </p:scale>
        <p:origin x="200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92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74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7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1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2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38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5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3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27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5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6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D7307-3A04-4A40-8D53-7F00A8108BD3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0F159-1DF6-AB47-BE97-3CAEFE8E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screenshot of a social media post&#10;&#10;Description generated with very high confidence">
            <a:extLst>
              <a:ext uri="{FF2B5EF4-FFF2-40B4-BE49-F238E27FC236}">
                <a16:creationId xmlns="" xmlns:a16="http://schemas.microsoft.com/office/drawing/2014/main" id="{5C5B43C8-E6D4-4AB2-BEF7-803B409D0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pic>
        <p:nvPicPr>
          <p:cNvPr id="8" name="Picture 7" descr="A close up of a logo&#10;&#10;Description generated with very high confidence">
            <a:extLst>
              <a:ext uri="{FF2B5EF4-FFF2-40B4-BE49-F238E27FC236}">
                <a16:creationId xmlns="" xmlns:a16="http://schemas.microsoft.com/office/drawing/2014/main" id="{EF0A89DD-9F43-4BCB-863A-C4C183833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984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A screenshot of a social media post&#10;&#10;Description generated with very high confidence">
            <a:extLst>
              <a:ext uri="{FF2B5EF4-FFF2-40B4-BE49-F238E27FC236}">
                <a16:creationId xmlns="" xmlns:a16="http://schemas.microsoft.com/office/drawing/2014/main" id="{80DC3E40-0A9B-4F2D-B746-1EC15552E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2" name="Arrow: Up 1">
            <a:extLst>
              <a:ext uri="{FF2B5EF4-FFF2-40B4-BE49-F238E27FC236}">
                <a16:creationId xmlns="" xmlns:a16="http://schemas.microsoft.com/office/drawing/2014/main" id="{8563C483-0374-4964-B5F0-5DF74EBA1BE6}"/>
              </a:ext>
            </a:extLst>
          </p:cNvPr>
          <p:cNvSpPr/>
          <p:nvPr/>
        </p:nvSpPr>
        <p:spPr>
          <a:xfrm>
            <a:off x="9794788" y="2576684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97F20274-9FEB-4821-89FA-B47D2155A4B7}"/>
              </a:ext>
            </a:extLst>
          </p:cNvPr>
          <p:cNvSpPr/>
          <p:nvPr/>
        </p:nvSpPr>
        <p:spPr>
          <a:xfrm>
            <a:off x="8106017" y="2710288"/>
            <a:ext cx="3377542" cy="1849552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Click the Reports dropdown to access student results and operational data through various types of reports.</a:t>
            </a: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4" name="Picture 7" descr="A close up of a logo&#10;&#10;Description generated with very high confidence">
            <a:extLst>
              <a:ext uri="{FF2B5EF4-FFF2-40B4-BE49-F238E27FC236}">
                <a16:creationId xmlns="" xmlns:a16="http://schemas.microsoft.com/office/drawing/2014/main" id="{72021D7F-1004-445B-90A2-01DA296BE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569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 screenshot of a social media post&#10;&#10;Description generated with very high confidence">
            <a:extLst>
              <a:ext uri="{FF2B5EF4-FFF2-40B4-BE49-F238E27FC236}">
                <a16:creationId xmlns="" xmlns:a16="http://schemas.microsoft.com/office/drawing/2014/main" id="{F923D192-A8F8-4BF8-923B-23028EF13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="" xmlns:a16="http://schemas.microsoft.com/office/drawing/2014/main" id="{B5D0D92D-9B5F-4E93-B99C-AE12D288D183}"/>
              </a:ext>
            </a:extLst>
          </p:cNvPr>
          <p:cNvSpPr/>
          <p:nvPr/>
        </p:nvSpPr>
        <p:spPr>
          <a:xfrm>
            <a:off x="764391" y="552505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B6481FA7-37DF-4FD4-80C1-AC45434ABC1E}"/>
              </a:ext>
            </a:extLst>
          </p:cNvPr>
          <p:cNvSpPr/>
          <p:nvPr/>
        </p:nvSpPr>
        <p:spPr>
          <a:xfrm>
            <a:off x="322299" y="676197"/>
            <a:ext cx="3175000" cy="1117600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cs typeface="Calibri"/>
              </a:rPr>
              <a:t>The l</a:t>
            </a:r>
            <a:r>
              <a:rPr lang="en-US" dirty="0" smtClean="0">
                <a:solidFill>
                  <a:schemeClr val="bg1"/>
                </a:solidFill>
                <a:latin typeface="Open Sans" charset="0"/>
                <a:cs typeface="Calibri"/>
              </a:rPr>
              <a:t>ogo</a:t>
            </a:r>
            <a:r>
              <a:rPr lang="en-US" dirty="0">
                <a:solidFill>
                  <a:schemeClr val="bg1"/>
                </a:solidFill>
                <a:latin typeface="Open Sans" charset="0"/>
                <a:cs typeface="Calibri"/>
              </a:rPr>
              <a:t> clicks back to the home page.</a:t>
            </a:r>
            <a:endParaRPr lang="en-US" dirty="0">
              <a:solidFill>
                <a:schemeClr val="bg1"/>
              </a:solidFill>
              <a:latin typeface="Open Sans" charset="0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4" name="Picture 7" descr="A close up of a logo&#10;&#10;Description generated with very high confidence">
            <a:extLst>
              <a:ext uri="{FF2B5EF4-FFF2-40B4-BE49-F238E27FC236}">
                <a16:creationId xmlns="" xmlns:a16="http://schemas.microsoft.com/office/drawing/2014/main" id="{F5B43E58-3D38-4873-BF15-A2129FC82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041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screenshot of a social media post&#10;&#10;Description generated with very high confidence">
            <a:extLst>
              <a:ext uri="{FF2B5EF4-FFF2-40B4-BE49-F238E27FC236}">
                <a16:creationId xmlns="" xmlns:a16="http://schemas.microsoft.com/office/drawing/2014/main" id="{F89757F5-B3E8-4D53-A22E-CDB61B1A9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="" xmlns:a16="http://schemas.microsoft.com/office/drawing/2014/main" id="{8825E319-5D6F-4EB9-B4E5-487D6E93E1FD}"/>
              </a:ext>
            </a:extLst>
          </p:cNvPr>
          <p:cNvSpPr/>
          <p:nvPr/>
        </p:nvSpPr>
        <p:spPr>
          <a:xfrm>
            <a:off x="7283828" y="572951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FED1CA3F-F543-47D8-8F82-777BD3CF0E4B}"/>
              </a:ext>
            </a:extLst>
          </p:cNvPr>
          <p:cNvSpPr/>
          <p:nvPr/>
        </p:nvSpPr>
        <p:spPr>
          <a:xfrm>
            <a:off x="5045633" y="680720"/>
            <a:ext cx="3175000" cy="1143435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The </a:t>
            </a:r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Bell 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icon shows pending Transfer and Reporting Requests.</a:t>
            </a: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3" name="Picture 7" descr="A close up of a logo&#10;&#10;Description generated with very high confidence">
            <a:extLst>
              <a:ext uri="{FF2B5EF4-FFF2-40B4-BE49-F238E27FC236}">
                <a16:creationId xmlns="" xmlns:a16="http://schemas.microsoft.com/office/drawing/2014/main" id="{16A5B08A-CBCA-443E-BED3-641532413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8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screenshot of a social media post&#10;&#10;Description generated with very high confidence">
            <a:extLst>
              <a:ext uri="{FF2B5EF4-FFF2-40B4-BE49-F238E27FC236}">
                <a16:creationId xmlns="" xmlns:a16="http://schemas.microsoft.com/office/drawing/2014/main" id="{72B3E3F1-D1D7-4F57-A799-0E9B96046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="" xmlns:a16="http://schemas.microsoft.com/office/drawing/2014/main" id="{854DD068-CA50-4A20-86D6-7D57DBA26A75}"/>
              </a:ext>
            </a:extLst>
          </p:cNvPr>
          <p:cNvSpPr/>
          <p:nvPr/>
        </p:nvSpPr>
        <p:spPr>
          <a:xfrm>
            <a:off x="7597301" y="572950"/>
            <a:ext cx="268732" cy="267208"/>
          </a:xfrm>
          <a:prstGeom prst="up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E40C5C42-D65D-4BD6-B631-D06F342039B4}"/>
              </a:ext>
            </a:extLst>
          </p:cNvPr>
          <p:cNvSpPr/>
          <p:nvPr/>
        </p:nvSpPr>
        <p:spPr>
          <a:xfrm>
            <a:off x="7114446" y="691748"/>
            <a:ext cx="3409331" cy="1310756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The Flag icon displays View or Resolve Student Data Errors, Warnings, and Email Delivery Failures.</a:t>
            </a: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5" name="Picture 7" descr="A close up of a logo&#10;&#10;Description generated with very high confidence">
            <a:extLst>
              <a:ext uri="{FF2B5EF4-FFF2-40B4-BE49-F238E27FC236}">
                <a16:creationId xmlns="" xmlns:a16="http://schemas.microsoft.com/office/drawing/2014/main" id="{8E97DB2F-D8D4-4088-9C12-450981D38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  <p:sp>
        <p:nvSpPr>
          <p:cNvPr id="6" name="Arrow: Up 8">
            <a:extLst>
              <a:ext uri="{FF2B5EF4-FFF2-40B4-BE49-F238E27FC236}">
                <a16:creationId xmlns="" xmlns:a16="http://schemas.microsoft.com/office/drawing/2014/main" id="{8825E319-5D6F-4EB9-B4E5-487D6E93E1FD}"/>
              </a:ext>
            </a:extLst>
          </p:cNvPr>
          <p:cNvSpPr/>
          <p:nvPr/>
        </p:nvSpPr>
        <p:spPr>
          <a:xfrm>
            <a:off x="7597301" y="572950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86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screenshot of a social media post&#10;&#10;Description generated with very high confidence">
            <a:extLst>
              <a:ext uri="{FF2B5EF4-FFF2-40B4-BE49-F238E27FC236}">
                <a16:creationId xmlns="" xmlns:a16="http://schemas.microsoft.com/office/drawing/2014/main" id="{ACDF52C4-40E7-4457-9C75-A8FE9BFB0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="" xmlns:a16="http://schemas.microsoft.com/office/drawing/2014/main" id="{854DD068-CA50-4A20-86D6-7D57DBA26A75}"/>
              </a:ext>
            </a:extLst>
          </p:cNvPr>
          <p:cNvSpPr/>
          <p:nvPr/>
        </p:nvSpPr>
        <p:spPr>
          <a:xfrm>
            <a:off x="8742237" y="556135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E40C5C42-D65D-4BD6-B631-D06F342039B4}"/>
              </a:ext>
            </a:extLst>
          </p:cNvPr>
          <p:cNvSpPr/>
          <p:nvPr/>
        </p:nvSpPr>
        <p:spPr>
          <a:xfrm>
            <a:off x="7030443" y="689739"/>
            <a:ext cx="3692319" cy="3010607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The 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Test Administration dropdown changes the selected test administration when you have access to more than one administration. </a:t>
            </a:r>
            <a:r>
              <a:rPr lang="en-US" i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Note that when you log out and log back in, the previously selected test administration remains.</a:t>
            </a:r>
            <a:endParaRPr lang="en-US" dirty="0">
              <a:solidFill>
                <a:schemeClr val="bg1"/>
              </a:solidFill>
              <a:latin typeface="Open Sans" charset="0"/>
              <a:ea typeface="Open Sans" charset="0"/>
              <a:cs typeface="Open Sans" charset="0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</p:txBody>
      </p:sp>
      <p:pic>
        <p:nvPicPr>
          <p:cNvPr id="5" name="Picture 7" descr="A close up of a logo&#10;&#10;Description generated with very high confidence">
            <a:extLst>
              <a:ext uri="{FF2B5EF4-FFF2-40B4-BE49-F238E27FC236}">
                <a16:creationId xmlns="" xmlns:a16="http://schemas.microsoft.com/office/drawing/2014/main" id="{E4B52A44-B2E8-424C-BD45-CCFB67C83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39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screenshot of a social media post&#10;&#10;Description generated with very high confidence">
            <a:extLst>
              <a:ext uri="{FF2B5EF4-FFF2-40B4-BE49-F238E27FC236}">
                <a16:creationId xmlns="" xmlns:a16="http://schemas.microsoft.com/office/drawing/2014/main" id="{386A14DD-C36D-48A9-8DBA-90DFF3B51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="" xmlns:a16="http://schemas.microsoft.com/office/drawing/2014/main" id="{854DD068-CA50-4A20-86D6-7D57DBA26A75}"/>
              </a:ext>
            </a:extLst>
          </p:cNvPr>
          <p:cNvSpPr/>
          <p:nvPr/>
        </p:nvSpPr>
        <p:spPr>
          <a:xfrm>
            <a:off x="10141329" y="553423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E40C5C42-D65D-4BD6-B631-D06F342039B4}"/>
              </a:ext>
            </a:extLst>
          </p:cNvPr>
          <p:cNvSpPr/>
          <p:nvPr/>
        </p:nvSpPr>
        <p:spPr>
          <a:xfrm>
            <a:off x="7927914" y="644144"/>
            <a:ext cx="3613597" cy="1742217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You can click the Organization dropdown to change the selected organization when you have access to more than one.</a:t>
            </a:r>
          </a:p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5" name="Picture 7" descr="A close up of a logo&#10;&#10;Description generated with very high confidence">
            <a:extLst>
              <a:ext uri="{FF2B5EF4-FFF2-40B4-BE49-F238E27FC236}">
                <a16:creationId xmlns="" xmlns:a16="http://schemas.microsoft.com/office/drawing/2014/main" id="{23432D89-5018-4A2A-8A6E-3C86DBC9F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7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screenshot of a social media post&#10;&#10;Description generated with very high confidence">
            <a:extLst>
              <a:ext uri="{FF2B5EF4-FFF2-40B4-BE49-F238E27FC236}">
                <a16:creationId xmlns="" xmlns:a16="http://schemas.microsoft.com/office/drawing/2014/main" id="{5558419C-65B4-4D66-B8BF-6D29A1DF7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9" name="Arrow: Up 8">
            <a:extLst>
              <a:ext uri="{FF2B5EF4-FFF2-40B4-BE49-F238E27FC236}">
                <a16:creationId xmlns="" xmlns:a16="http://schemas.microsoft.com/office/drawing/2014/main" id="{854DD068-CA50-4A20-86D6-7D57DBA26A75}"/>
              </a:ext>
            </a:extLst>
          </p:cNvPr>
          <p:cNvSpPr/>
          <p:nvPr/>
        </p:nvSpPr>
        <p:spPr>
          <a:xfrm>
            <a:off x="11331643" y="580616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E40C5C42-D65D-4BD6-B631-D06F342039B4}"/>
              </a:ext>
            </a:extLst>
          </p:cNvPr>
          <p:cNvSpPr/>
          <p:nvPr/>
        </p:nvSpPr>
        <p:spPr>
          <a:xfrm>
            <a:off x="8792116" y="714220"/>
            <a:ext cx="3184293" cy="1092278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You can click the User dropdown to view and update account details.</a:t>
            </a: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7" name="Picture 7" descr="A close up of a logo&#10;&#10;Description generated with very high confidence">
            <a:extLst>
              <a:ext uri="{FF2B5EF4-FFF2-40B4-BE49-F238E27FC236}">
                <a16:creationId xmlns="" xmlns:a16="http://schemas.microsoft.com/office/drawing/2014/main" id="{84DF4E0F-6909-4C43-96C7-5587E5631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478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A screenshot of a social media post&#10;&#10;Description generated with very high confidence">
            <a:extLst>
              <a:ext uri="{FF2B5EF4-FFF2-40B4-BE49-F238E27FC236}">
                <a16:creationId xmlns="" xmlns:a16="http://schemas.microsoft.com/office/drawing/2014/main" id="{80DC3E40-0A9B-4F2D-B746-1EC15552E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2" name="Arrow: Up 1">
            <a:extLst>
              <a:ext uri="{FF2B5EF4-FFF2-40B4-BE49-F238E27FC236}">
                <a16:creationId xmlns="" xmlns:a16="http://schemas.microsoft.com/office/drawing/2014/main" id="{8563C483-0374-4964-B5F0-5DF74EBA1BE6}"/>
              </a:ext>
            </a:extLst>
          </p:cNvPr>
          <p:cNvSpPr/>
          <p:nvPr/>
        </p:nvSpPr>
        <p:spPr>
          <a:xfrm>
            <a:off x="2119032" y="2576684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97F20274-9FEB-4821-89FA-B47D2155A4B7}"/>
              </a:ext>
            </a:extLst>
          </p:cNvPr>
          <p:cNvSpPr/>
          <p:nvPr/>
        </p:nvSpPr>
        <p:spPr>
          <a:xfrm>
            <a:off x="602257" y="2710288"/>
            <a:ext cx="3571014" cy="1649839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Click the Setup dropdown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 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upload and/or create, modify, and track student and test data, as well as order materials.</a:t>
            </a: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9" name="Picture 7" descr="A close up of a logo&#10;&#10;Description generated with very high confidence">
            <a:extLst>
              <a:ext uri="{FF2B5EF4-FFF2-40B4-BE49-F238E27FC236}">
                <a16:creationId xmlns="" xmlns:a16="http://schemas.microsoft.com/office/drawing/2014/main" id="{8C559FB2-27E2-42A2-8AC8-01C422542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A screenshot of a social media post&#10;&#10;Description generated with very high confidence">
            <a:extLst>
              <a:ext uri="{FF2B5EF4-FFF2-40B4-BE49-F238E27FC236}">
                <a16:creationId xmlns="" xmlns:a16="http://schemas.microsoft.com/office/drawing/2014/main" id="{80DC3E40-0A9B-4F2D-B746-1EC15552E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10" y="398215"/>
            <a:ext cx="11413272" cy="6024396"/>
          </a:xfrm>
          <a:prstGeom prst="rect">
            <a:avLst/>
          </a:prstGeom>
        </p:spPr>
      </p:pic>
      <p:sp>
        <p:nvSpPr>
          <p:cNvPr id="2" name="Arrow: Up 1">
            <a:extLst>
              <a:ext uri="{FF2B5EF4-FFF2-40B4-BE49-F238E27FC236}">
                <a16:creationId xmlns="" xmlns:a16="http://schemas.microsoft.com/office/drawing/2014/main" id="{8563C483-0374-4964-B5F0-5DF74EBA1BE6}"/>
              </a:ext>
            </a:extLst>
          </p:cNvPr>
          <p:cNvSpPr/>
          <p:nvPr/>
        </p:nvSpPr>
        <p:spPr>
          <a:xfrm>
            <a:off x="5984788" y="2576684"/>
            <a:ext cx="268732" cy="267208"/>
          </a:xfrm>
          <a:prstGeom prst="upArrow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97F20274-9FEB-4821-89FA-B47D2155A4B7}"/>
              </a:ext>
            </a:extLst>
          </p:cNvPr>
          <p:cNvSpPr/>
          <p:nvPr/>
        </p:nvSpPr>
        <p:spPr>
          <a:xfrm>
            <a:off x="4248615" y="2711602"/>
            <a:ext cx="3757961" cy="1224779"/>
          </a:xfrm>
          <a:prstGeom prst="roundRect">
            <a:avLst/>
          </a:prstGeom>
          <a:solidFill>
            <a:srgbClr val="318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Click the Testing dropdown</a:t>
            </a:r>
            <a:r>
              <a:rPr lang="en-US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 </a:t>
            </a:r>
            <a:r>
              <a:rPr lang="en-US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schedule, assign, and monitor test sessions in real time</a:t>
            </a:r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.</a:t>
            </a:r>
            <a:endParaRPr lang="en-US" dirty="0">
              <a:solidFill>
                <a:schemeClr val="bg1"/>
              </a:solidFill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4" name="Picture 7" descr="A close up of a logo&#10;&#10;Description generated with very high confidence">
            <a:extLst>
              <a:ext uri="{FF2B5EF4-FFF2-40B4-BE49-F238E27FC236}">
                <a16:creationId xmlns="" xmlns:a16="http://schemas.microsoft.com/office/drawing/2014/main" id="{16FC99C9-0400-473D-9F1D-592D704F4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374" y="459177"/>
            <a:ext cx="405083" cy="1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66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Macintosh PowerPoint</Application>
  <PresentationFormat>Widescreen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Calibri Light</vt:lpstr>
      <vt:lpstr>Open Sans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Slepickova Grove, Maggie</dc:creator>
  <cp:lastModifiedBy>Slepickova Grove, Maggie</cp:lastModifiedBy>
  <cp:revision>1</cp:revision>
  <dcterms:created xsi:type="dcterms:W3CDTF">2018-10-11T18:25:08Z</dcterms:created>
  <dcterms:modified xsi:type="dcterms:W3CDTF">2018-10-11T18:25:35Z</dcterms:modified>
</cp:coreProperties>
</file>