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4643"/>
  </p:normalViewPr>
  <p:slideViewPr>
    <p:cSldViewPr snapToGrid="0" snapToObjects="1">
      <p:cViewPr>
        <p:scale>
          <a:sx n="93" d="100"/>
          <a:sy n="93" d="100"/>
        </p:scale>
        <p:origin x="384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9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7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3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27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5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D7307-3A04-4A40-8D53-7F00A8108BD3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5C5B43C8-E6D4-4AB2-BEF7-803B409D0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F0A89DD-9F43-4BCB-863A-C4C18383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84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9794788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8106017" y="2710288"/>
            <a:ext cx="3377542" cy="1849552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Click the 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Reports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 dropdown to access student results and operational data through various types of reports.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2021D7F-1004-445B-90A2-01DA296BE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69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Up 1">
            <a:extLst>
              <a:ext uri="{FF2B5EF4-FFF2-40B4-BE49-F238E27FC236}">
                <a16:creationId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2119032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6D5D298B-F609-BD79-1F1B-142D39B28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53" y="185403"/>
            <a:ext cx="11765093" cy="593830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3268708" y="892649"/>
            <a:ext cx="4032487" cy="2315115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If your 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Home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page contains left navigation, click 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Setup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Testing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or 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Reports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to access the same options for creating, editing, deleting, and managing data as detailed in previous slides.</a:t>
            </a:r>
            <a:endParaRPr lang="en-US" dirty="0">
              <a:cs typeface="Calibri"/>
            </a:endParaRPr>
          </a:p>
        </p:txBody>
      </p:sp>
      <p:sp>
        <p:nvSpPr>
          <p:cNvPr id="6" name="Arrow: Up 1">
            <a:extLst>
              <a:ext uri="{FF2B5EF4-FFF2-40B4-BE49-F238E27FC236}">
                <a16:creationId xmlns:a16="http://schemas.microsoft.com/office/drawing/2014/main" id="{0745318A-69A0-D7EC-65D3-DF7301838DBC}"/>
              </a:ext>
            </a:extLst>
          </p:cNvPr>
          <p:cNvSpPr/>
          <p:nvPr/>
        </p:nvSpPr>
        <p:spPr>
          <a:xfrm rot="16200000">
            <a:off x="3134814" y="1294265"/>
            <a:ext cx="281382" cy="2743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1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F923D192-A8F8-4BF8-923B-23028EF13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B5D0D92D-9B5F-4E93-B99C-AE12D288D183}"/>
              </a:ext>
            </a:extLst>
          </p:cNvPr>
          <p:cNvSpPr/>
          <p:nvPr/>
        </p:nvSpPr>
        <p:spPr>
          <a:xfrm>
            <a:off x="764391" y="552505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6481FA7-37DF-4FD4-80C1-AC45434ABC1E}"/>
              </a:ext>
            </a:extLst>
          </p:cNvPr>
          <p:cNvSpPr/>
          <p:nvPr/>
        </p:nvSpPr>
        <p:spPr>
          <a:xfrm>
            <a:off x="322299" y="676197"/>
            <a:ext cx="3175000" cy="762185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Open Sans" charset="0"/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cs typeface="Calibri"/>
              </a:rPr>
              <a:t>The logo clicks back to the home page.</a:t>
            </a:r>
            <a:endParaRPr lang="en-US" dirty="0">
              <a:solidFill>
                <a:schemeClr val="bg1"/>
              </a:solidFill>
              <a:latin typeface="Open Sans" charset="0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5B43E58-3D38-4873-BF15-A2129FC82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  <p:sp>
        <p:nvSpPr>
          <p:cNvPr id="2" name="Rectangle: Rounded Corners 9">
            <a:extLst>
              <a:ext uri="{FF2B5EF4-FFF2-40B4-BE49-F238E27FC236}">
                <a16:creationId xmlns:a16="http://schemas.microsoft.com/office/drawing/2014/main" id="{B217A8BB-F7FE-11B0-20BE-76D0558202A2}"/>
              </a:ext>
            </a:extLst>
          </p:cNvPr>
          <p:cNvSpPr/>
          <p:nvPr/>
        </p:nvSpPr>
        <p:spPr>
          <a:xfrm>
            <a:off x="495246" y="3150557"/>
            <a:ext cx="4313059" cy="1760490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Open Sans" charset="0"/>
              <a:cs typeface="Calibri"/>
            </a:endParaRPr>
          </a:p>
          <a:p>
            <a:pPr algn="ctr"/>
            <a:r>
              <a:rPr lang="en-US" i="1" dirty="0">
                <a:solidFill>
                  <a:schemeClr val="bg1"/>
                </a:solidFill>
                <a:latin typeface="Open Sans" charset="0"/>
                <a:cs typeface="Calibri"/>
              </a:rPr>
              <a:t>Depending on your program, you might see this home page with the centered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  <a:cs typeface="Calibri"/>
              </a:rPr>
              <a:t>Setup</a:t>
            </a:r>
            <a:r>
              <a:rPr lang="en-US" i="1" dirty="0">
                <a:solidFill>
                  <a:schemeClr val="bg1"/>
                </a:solidFill>
                <a:latin typeface="Open Sans" charset="0"/>
                <a:cs typeface="Calibri"/>
              </a:rPr>
              <a:t>,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  <a:cs typeface="Calibri"/>
              </a:rPr>
              <a:t>Testing</a:t>
            </a:r>
            <a:r>
              <a:rPr lang="en-US" i="1" dirty="0">
                <a:solidFill>
                  <a:schemeClr val="bg1"/>
                </a:solidFill>
                <a:latin typeface="Open Sans" charset="0"/>
                <a:cs typeface="Calibri"/>
              </a:rPr>
              <a:t>, and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  <a:cs typeface="Calibri"/>
              </a:rPr>
              <a:t>Reports</a:t>
            </a:r>
            <a:r>
              <a:rPr lang="en-US" i="1" dirty="0">
                <a:solidFill>
                  <a:schemeClr val="bg1"/>
                </a:solidFill>
                <a:latin typeface="Open Sans" charset="0"/>
                <a:cs typeface="Calibri"/>
              </a:rPr>
              <a:t> dropdowns; OR navigation dropdowns to the left of the page (shown in later slides)</a:t>
            </a:r>
            <a:endParaRPr lang="en-US" i="1" dirty="0">
              <a:solidFill>
                <a:schemeClr val="bg1"/>
              </a:solidFill>
              <a:latin typeface="Open Sans" charset="0"/>
            </a:endParaRPr>
          </a:p>
          <a:p>
            <a:pPr algn="ctr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3041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F89757F5-B3E8-4D53-A22E-CDB61B1A9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8825E319-5D6F-4EB9-B4E5-487D6E93E1FD}"/>
              </a:ext>
            </a:extLst>
          </p:cNvPr>
          <p:cNvSpPr/>
          <p:nvPr/>
        </p:nvSpPr>
        <p:spPr>
          <a:xfrm>
            <a:off x="7283828" y="572951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ED1CA3F-F543-47D8-8F82-777BD3CF0E4B}"/>
              </a:ext>
            </a:extLst>
          </p:cNvPr>
          <p:cNvSpPr/>
          <p:nvPr/>
        </p:nvSpPr>
        <p:spPr>
          <a:xfrm>
            <a:off x="5045633" y="680720"/>
            <a:ext cx="3175000" cy="1143435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Bell icon shows pending Transfer and Reporting Requests.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3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6A5B08A-CBCA-443E-BED3-641532413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8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72B3E3F1-D1D7-4F57-A799-0E9B96046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7597301" y="572950"/>
            <a:ext cx="268732" cy="267208"/>
          </a:xfrm>
          <a:prstGeom prst="up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114446" y="691748"/>
            <a:ext cx="3409331" cy="1310756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Flag icon displays View or Resolve Student Data Errors, Warnings, and Email Delivery Failures.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E97DB2F-D8D4-4088-9C12-450981D38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  <p:sp>
        <p:nvSpPr>
          <p:cNvPr id="6" name="Arrow: Up 8">
            <a:extLst>
              <a:ext uri="{FF2B5EF4-FFF2-40B4-BE49-F238E27FC236}">
                <a16:creationId xmlns:a16="http://schemas.microsoft.com/office/drawing/2014/main" id="{8825E319-5D6F-4EB9-B4E5-487D6E93E1FD}"/>
              </a:ext>
            </a:extLst>
          </p:cNvPr>
          <p:cNvSpPr/>
          <p:nvPr/>
        </p:nvSpPr>
        <p:spPr>
          <a:xfrm>
            <a:off x="7597301" y="572950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CDF52C4-40E7-4457-9C75-A8FE9BFB0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8742237" y="556135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030443" y="689739"/>
            <a:ext cx="3692319" cy="3010607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Test Administration dropdown changes the selected test administration when you have access to more than one administration. </a:t>
            </a:r>
            <a:r>
              <a:rPr lang="en-US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Note that when you sign out and sign back in, the previously selected test administration remains.</a:t>
            </a:r>
            <a:endParaRPr lang="en-US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4B52A44-B2E8-424C-BD45-CCFB67C83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3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86A14DD-C36D-48A9-8DBA-90DFF3B51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10141329" y="553423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927914" y="644144"/>
            <a:ext cx="3613597" cy="1742217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You can click the Organization dropdown to change the selected organization when you have access to more than one.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3432D89-5018-4A2A-8A6E-3C86DBC9F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5558419C-65B4-4D66-B8BF-6D29A1DF7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11331643" y="580616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8792116" y="714220"/>
            <a:ext cx="3184293" cy="1092278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You can click the User dropdown to view and update account details.</a:t>
            </a: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7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4DF4E0F-6909-4C43-96C7-5587E563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47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2119032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602257" y="2710288"/>
            <a:ext cx="3571014" cy="2211033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If your 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Home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page contains center navigation, click the 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Setup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dropdown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 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upload and/or create, modify, and track student and test data, as well as order materials.</a:t>
            </a: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9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C559FB2-27E2-42A2-8AC8-01C422542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5984788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4248615" y="2711602"/>
            <a:ext cx="3757961" cy="1224779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Click the 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Testing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dropdown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 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schedule, assign, and monitor test sessions in real time.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6FC99C9-0400-473D-9F1D-592D704F4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6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248</Words>
  <Application>Microsoft Macintosh PowerPoint</Application>
  <PresentationFormat>Widescreen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Slepickova Grove, Maggie</dc:creator>
  <cp:lastModifiedBy>Vanessa Marroquin</cp:lastModifiedBy>
  <cp:revision>2</cp:revision>
  <dcterms:created xsi:type="dcterms:W3CDTF">2018-10-11T18:25:08Z</dcterms:created>
  <dcterms:modified xsi:type="dcterms:W3CDTF">2022-12-01T22:50:46Z</dcterms:modified>
</cp:coreProperties>
</file>